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3" r:id="rId3"/>
    <p:sldId id="257" r:id="rId4"/>
    <p:sldId id="258" r:id="rId5"/>
    <p:sldId id="264" r:id="rId6"/>
    <p:sldId id="265" r:id="rId7"/>
    <p:sldId id="266" r:id="rId8"/>
    <p:sldId id="267" r:id="rId9"/>
    <p:sldId id="274" r:id="rId10"/>
    <p:sldId id="268" r:id="rId11"/>
    <p:sldId id="273" r:id="rId12"/>
    <p:sldId id="270" r:id="rId13"/>
    <p:sldId id="272" r:id="rId14"/>
    <p:sldId id="275" r:id="rId1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706"/>
    <a:srgbClr val="4C1B72"/>
    <a:srgbClr val="71A846"/>
    <a:srgbClr val="A148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020" autoAdjust="0"/>
  </p:normalViewPr>
  <p:slideViewPr>
    <p:cSldViewPr snapToGrid="0">
      <p:cViewPr varScale="1">
        <p:scale>
          <a:sx n="94" d="100"/>
          <a:sy n="94" d="100"/>
        </p:scale>
        <p:origin x="1230"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D29582D1-6AF9-4C62-8DF8-80C1F5EC6D08}" type="datetimeFigureOut">
              <a:rPr lang="en-US"/>
              <a:pPr>
                <a:defRPr/>
              </a:pPr>
              <a:t>10/17/2024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EF14563D-4655-4064-B547-3983904DC218}" type="slidenum">
              <a:rPr lang="en-US"/>
              <a:pPr>
                <a:defRPr/>
              </a:pPr>
              <a:t>‹#›</a:t>
            </a:fld>
            <a:endParaRPr lang="en-US"/>
          </a:p>
        </p:txBody>
      </p:sp>
    </p:spTree>
    <p:extLst>
      <p:ext uri="{BB962C8B-B14F-4D97-AF65-F5344CB8AC3E}">
        <p14:creationId xmlns:p14="http://schemas.microsoft.com/office/powerpoint/2010/main" val="27754865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2</a:t>
            </a:fld>
            <a:endParaRPr lang="en-US"/>
          </a:p>
        </p:txBody>
      </p:sp>
    </p:spTree>
    <p:extLst>
      <p:ext uri="{BB962C8B-B14F-4D97-AF65-F5344CB8AC3E}">
        <p14:creationId xmlns:p14="http://schemas.microsoft.com/office/powerpoint/2010/main" val="2715226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12</a:t>
            </a:fld>
            <a:endParaRPr lang="en-US"/>
          </a:p>
        </p:txBody>
      </p:sp>
    </p:spTree>
    <p:extLst>
      <p:ext uri="{BB962C8B-B14F-4D97-AF65-F5344CB8AC3E}">
        <p14:creationId xmlns:p14="http://schemas.microsoft.com/office/powerpoint/2010/main" val="4104522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13</a:t>
            </a:fld>
            <a:endParaRPr lang="en-US"/>
          </a:p>
        </p:txBody>
      </p:sp>
    </p:spTree>
    <p:extLst>
      <p:ext uri="{BB962C8B-B14F-4D97-AF65-F5344CB8AC3E}">
        <p14:creationId xmlns:p14="http://schemas.microsoft.com/office/powerpoint/2010/main" val="3662944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A64512-9EC8-0B0B-5C90-F3F916BA4C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FE229F-BC36-8230-EADF-D4EA8366E5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3F0CB1-D87D-0A6D-39B2-FBEEE165581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592C63E-7FC6-1909-8F29-D0F6756E6C42}"/>
              </a:ext>
            </a:extLst>
          </p:cNvPr>
          <p:cNvSpPr>
            <a:spLocks noGrp="1"/>
          </p:cNvSpPr>
          <p:nvPr>
            <p:ph type="sldNum" sz="quarter" idx="5"/>
          </p:nvPr>
        </p:nvSpPr>
        <p:spPr/>
        <p:txBody>
          <a:bodyPr/>
          <a:lstStyle/>
          <a:p>
            <a:pPr>
              <a:defRPr/>
            </a:pPr>
            <a:fld id="{EF14563D-4655-4064-B547-3983904DC218}" type="slidenum">
              <a:rPr lang="en-US" smtClean="0"/>
              <a:pPr>
                <a:defRPr/>
              </a:pPr>
              <a:t>14</a:t>
            </a:fld>
            <a:endParaRPr lang="en-US"/>
          </a:p>
        </p:txBody>
      </p:sp>
    </p:spTree>
    <p:extLst>
      <p:ext uri="{BB962C8B-B14F-4D97-AF65-F5344CB8AC3E}">
        <p14:creationId xmlns:p14="http://schemas.microsoft.com/office/powerpoint/2010/main" val="1619516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3</a:t>
            </a:fld>
            <a:endParaRPr lang="en-US"/>
          </a:p>
        </p:txBody>
      </p:sp>
    </p:spTree>
    <p:extLst>
      <p:ext uri="{BB962C8B-B14F-4D97-AF65-F5344CB8AC3E}">
        <p14:creationId xmlns:p14="http://schemas.microsoft.com/office/powerpoint/2010/main" val="3383553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solidFill>
                  <a:srgbClr val="71A846"/>
                </a:solidFill>
                <a:latin typeface="Arial" panose="020B0604020202020204" pitchFamily="34" charset="0"/>
                <a:cs typeface="Arial" panose="020B0604020202020204" pitchFamily="34" charset="0"/>
              </a:rPr>
              <a:t>*More recipient options to come* </a:t>
            </a:r>
          </a:p>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4</a:t>
            </a:fld>
            <a:endParaRPr lang="en-US"/>
          </a:p>
        </p:txBody>
      </p:sp>
    </p:spTree>
    <p:extLst>
      <p:ext uri="{BB962C8B-B14F-4D97-AF65-F5344CB8AC3E}">
        <p14:creationId xmlns:p14="http://schemas.microsoft.com/office/powerpoint/2010/main" val="2362204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5</a:t>
            </a:fld>
            <a:endParaRPr lang="en-US"/>
          </a:p>
        </p:txBody>
      </p:sp>
    </p:spTree>
    <p:extLst>
      <p:ext uri="{BB962C8B-B14F-4D97-AF65-F5344CB8AC3E}">
        <p14:creationId xmlns:p14="http://schemas.microsoft.com/office/powerpoint/2010/main" val="107743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solidFill>
                  <a:srgbClr val="71A846"/>
                </a:solidFill>
                <a:latin typeface="Arial" panose="020B0604020202020204" pitchFamily="34" charset="0"/>
                <a:cs typeface="Arial" panose="020B0604020202020204" pitchFamily="34" charset="0"/>
              </a:rPr>
              <a:t>*More recipient options to come* </a:t>
            </a:r>
          </a:p>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6</a:t>
            </a:fld>
            <a:endParaRPr lang="en-US"/>
          </a:p>
        </p:txBody>
      </p:sp>
    </p:spTree>
    <p:extLst>
      <p:ext uri="{BB962C8B-B14F-4D97-AF65-F5344CB8AC3E}">
        <p14:creationId xmlns:p14="http://schemas.microsoft.com/office/powerpoint/2010/main" val="3395803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7</a:t>
            </a:fld>
            <a:endParaRPr lang="en-US"/>
          </a:p>
        </p:txBody>
      </p:sp>
    </p:spTree>
    <p:extLst>
      <p:ext uri="{BB962C8B-B14F-4D97-AF65-F5344CB8AC3E}">
        <p14:creationId xmlns:p14="http://schemas.microsoft.com/office/powerpoint/2010/main" val="311105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8</a:t>
            </a:fld>
            <a:endParaRPr lang="en-US"/>
          </a:p>
        </p:txBody>
      </p:sp>
    </p:spTree>
    <p:extLst>
      <p:ext uri="{BB962C8B-B14F-4D97-AF65-F5344CB8AC3E}">
        <p14:creationId xmlns:p14="http://schemas.microsoft.com/office/powerpoint/2010/main" val="2499297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10</a:t>
            </a:fld>
            <a:endParaRPr lang="en-US"/>
          </a:p>
        </p:txBody>
      </p:sp>
    </p:spTree>
    <p:extLst>
      <p:ext uri="{BB962C8B-B14F-4D97-AF65-F5344CB8AC3E}">
        <p14:creationId xmlns:p14="http://schemas.microsoft.com/office/powerpoint/2010/main" val="1692043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14563D-4655-4064-B547-3983904DC218}" type="slidenum">
              <a:rPr lang="en-US" smtClean="0"/>
              <a:pPr>
                <a:defRPr/>
              </a:pPr>
              <a:t>11</a:t>
            </a:fld>
            <a:endParaRPr lang="en-US"/>
          </a:p>
        </p:txBody>
      </p:sp>
    </p:spTree>
    <p:extLst>
      <p:ext uri="{BB962C8B-B14F-4D97-AF65-F5344CB8AC3E}">
        <p14:creationId xmlns:p14="http://schemas.microsoft.com/office/powerpoint/2010/main" val="3212858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1411" y="482925"/>
            <a:ext cx="10469177" cy="2387600"/>
          </a:xfrm>
        </p:spPr>
        <p:txBody>
          <a:bodyPr anchor="b"/>
          <a:lstStyle>
            <a:lvl1pPr algn="ctr">
              <a:defRPr sz="5500"/>
            </a:lvl1pPr>
          </a:lstStyle>
          <a:p>
            <a:r>
              <a:rPr lang="en-US" dirty="0"/>
              <a:t>Click to edit Master title style</a:t>
            </a:r>
          </a:p>
        </p:txBody>
      </p:sp>
      <p:sp>
        <p:nvSpPr>
          <p:cNvPr id="3" name="Subtitle 2"/>
          <p:cNvSpPr>
            <a:spLocks noGrp="1"/>
          </p:cNvSpPr>
          <p:nvPr>
            <p:ph type="subTitle" idx="1"/>
          </p:nvPr>
        </p:nvSpPr>
        <p:spPr>
          <a:xfrm>
            <a:off x="1524000" y="2870525"/>
            <a:ext cx="9144000" cy="1655762"/>
          </a:xfrm>
        </p:spPr>
        <p:txBody>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03573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12"/>
            <a:ext cx="10515600" cy="1325563"/>
          </a:xfrm>
        </p:spPr>
        <p:txBody>
          <a:bodyPr/>
          <a:lstStyle/>
          <a:p>
            <a:r>
              <a:rPr lang="en-US"/>
              <a:t>Click to edit Master title style</a:t>
            </a:r>
          </a:p>
        </p:txBody>
      </p:sp>
      <p:sp>
        <p:nvSpPr>
          <p:cNvPr id="3" name="Content Placeholder 2"/>
          <p:cNvSpPr>
            <a:spLocks noGrp="1"/>
          </p:cNvSpPr>
          <p:nvPr>
            <p:ph idx="1"/>
          </p:nvPr>
        </p:nvSpPr>
        <p:spPr>
          <a:xfrm>
            <a:off x="838200" y="1559313"/>
            <a:ext cx="10515600" cy="3622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6969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1248" y="210312"/>
            <a:ext cx="10515600" cy="2852737"/>
          </a:xfrm>
        </p:spPr>
        <p:txBody>
          <a:bodyPr anchor="b"/>
          <a:lstStyle>
            <a:lvl1pPr>
              <a:defRPr sz="5500"/>
            </a:lvl1pPr>
          </a:lstStyle>
          <a:p>
            <a:r>
              <a:rPr lang="en-US" dirty="0"/>
              <a:t>Click to edit Master title style</a:t>
            </a:r>
          </a:p>
        </p:txBody>
      </p:sp>
      <p:sp>
        <p:nvSpPr>
          <p:cNvPr id="3" name="Text Placeholder 2"/>
          <p:cNvSpPr>
            <a:spLocks noGrp="1"/>
          </p:cNvSpPr>
          <p:nvPr>
            <p:ph type="body" idx="1"/>
          </p:nvPr>
        </p:nvSpPr>
        <p:spPr>
          <a:xfrm>
            <a:off x="831850" y="321083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88306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4"/>
            <a:ext cx="5181600" cy="3419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4"/>
            <a:ext cx="5181600" cy="3419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2688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210312"/>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600" b="1">
                <a:solidFill>
                  <a:srgbClr val="71A84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2778125"/>
          </a:xfrm>
        </p:spPr>
        <p:txBody>
          <a:bodyPr/>
          <a:lstStyle>
            <a:lvl1pPr>
              <a:defRPr sz="2400">
                <a:solidFill>
                  <a:srgbClr val="FEB706"/>
                </a:solidFill>
              </a:defRPr>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600" b="1">
                <a:solidFill>
                  <a:srgbClr val="71A84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2778125"/>
          </a:xfrm>
        </p:spPr>
        <p:txBody>
          <a:bodyPr/>
          <a:lstStyle>
            <a:lvl1pPr>
              <a:defRPr sz="2400">
                <a:solidFill>
                  <a:srgbClr val="FEB706"/>
                </a:solidFill>
              </a:defRPr>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8487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4962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3280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194175"/>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124200"/>
          </a:xfrm>
        </p:spPr>
        <p:txBody>
          <a:bodyPr/>
          <a:lstStyle>
            <a:lvl1pPr marL="0" indent="0">
              <a:buNone/>
              <a:defRPr sz="2200" b="1">
                <a:solidFill>
                  <a:srgbClr val="71A84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4209365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130675"/>
          </a:xfrm>
        </p:spPr>
        <p:txBody>
          <a:bodyPr rtlCol="0">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839788" y="2057400"/>
            <a:ext cx="3932237" cy="3230538"/>
          </a:xfrm>
        </p:spPr>
        <p:txBody>
          <a:bodyPr/>
          <a:lstStyle>
            <a:lvl1pPr marL="0" indent="0">
              <a:buNone/>
              <a:defRPr sz="2200" b="1">
                <a:solidFill>
                  <a:srgbClr val="71A84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400488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pixabay.com/ko/illustrations/facebook-%EB%B8%94%EB%A3%A8-%EB%A1%9C%EA%B3%A0-2661207/"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17" Type="http://schemas.openxmlformats.org/officeDocument/2006/relationships/hyperlink" Target="https://commons.wikimedia.org/wiki/File:Instagram_icon.png" TargetMode="Externa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tiff"/><Relationship Id="rId5" Type="http://schemas.openxmlformats.org/officeDocument/2006/relationships/slideLayout" Target="../slideLayouts/slideLayout5.xml"/><Relationship Id="rId15" Type="http://schemas.openxmlformats.org/officeDocument/2006/relationships/hyperlink" Target="https://de.wikipedia.org/wiki/Datei:LinkedIn_logo_initials.png" TargetMode="Externa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chemeClr val="bg1"/>
            </a:gs>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211138"/>
            <a:ext cx="10515600"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838200" y="1671638"/>
            <a:ext cx="10515600" cy="340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9" name="Rectangle 8"/>
          <p:cNvSpPr/>
          <p:nvPr/>
        </p:nvSpPr>
        <p:spPr>
          <a:xfrm>
            <a:off x="0" y="5646738"/>
            <a:ext cx="12192000" cy="112712"/>
          </a:xfrm>
          <a:prstGeom prst="rect">
            <a:avLst/>
          </a:prstGeom>
          <a:solidFill>
            <a:srgbClr val="4C1B72"/>
          </a:solidFill>
          <a:ln>
            <a:solidFill>
              <a:srgbClr val="4C1B7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3" name="Picture 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06186" y="5908578"/>
            <a:ext cx="2046316" cy="838393"/>
          </a:xfrm>
          <a:prstGeom prst="rect">
            <a:avLst/>
          </a:prstGeom>
        </p:spPr>
      </p:pic>
      <p:grpSp>
        <p:nvGrpSpPr>
          <p:cNvPr id="18" name="Group 17">
            <a:extLst>
              <a:ext uri="{FF2B5EF4-FFF2-40B4-BE49-F238E27FC236}">
                <a16:creationId xmlns:a16="http://schemas.microsoft.com/office/drawing/2014/main" id="{853A907E-3812-759E-F5C3-ED907DE9E1C6}"/>
              </a:ext>
            </a:extLst>
          </p:cNvPr>
          <p:cNvGrpSpPr/>
          <p:nvPr userDrawn="1"/>
        </p:nvGrpSpPr>
        <p:grpSpPr>
          <a:xfrm>
            <a:off x="7461901" y="6173885"/>
            <a:ext cx="4423913" cy="307777"/>
            <a:chOff x="7461901" y="6173885"/>
            <a:chExt cx="4423913" cy="307777"/>
          </a:xfrm>
        </p:grpSpPr>
        <p:sp>
          <p:nvSpPr>
            <p:cNvPr id="2" name="TextBox 1">
              <a:extLst>
                <a:ext uri="{FF2B5EF4-FFF2-40B4-BE49-F238E27FC236}">
                  <a16:creationId xmlns:a16="http://schemas.microsoft.com/office/drawing/2014/main" id="{85FEFF43-0AC6-73E2-75BE-E3A72D86282D}"/>
                </a:ext>
              </a:extLst>
            </p:cNvPr>
            <p:cNvSpPr txBox="1"/>
            <p:nvPr userDrawn="1"/>
          </p:nvSpPr>
          <p:spPr>
            <a:xfrm>
              <a:off x="7461901" y="6173885"/>
              <a:ext cx="3540158" cy="307777"/>
            </a:xfrm>
            <a:prstGeom prst="rect">
              <a:avLst/>
            </a:prstGeom>
            <a:noFill/>
          </p:spPr>
          <p:txBody>
            <a:bodyPr wrap="square" rtlCol="0">
              <a:spAutoFit/>
            </a:bodyPr>
            <a:lstStyle/>
            <a:p>
              <a:r>
                <a:rPr lang="en-US" sz="1400" b="1" dirty="0">
                  <a:solidFill>
                    <a:schemeClr val="bg1">
                      <a:lumMod val="50000"/>
                    </a:schemeClr>
                  </a:solidFill>
                  <a:latin typeface="Arial" panose="020B0604020202020204" pitchFamily="34" charset="0"/>
                  <a:cs typeface="Arial" panose="020B0604020202020204" pitchFamily="34" charset="0"/>
                </a:rPr>
                <a:t>www.mdcoalition.org   |   MDCoalition@</a:t>
              </a:r>
            </a:p>
          </p:txBody>
        </p:sp>
        <p:grpSp>
          <p:nvGrpSpPr>
            <p:cNvPr id="14" name="Group 13">
              <a:extLst>
                <a:ext uri="{FF2B5EF4-FFF2-40B4-BE49-F238E27FC236}">
                  <a16:creationId xmlns:a16="http://schemas.microsoft.com/office/drawing/2014/main" id="{2C345975-914F-67F7-05AC-5E1DE11767DA}"/>
                </a:ext>
              </a:extLst>
            </p:cNvPr>
            <p:cNvGrpSpPr/>
            <p:nvPr userDrawn="1"/>
          </p:nvGrpSpPr>
          <p:grpSpPr>
            <a:xfrm>
              <a:off x="11034791" y="6209578"/>
              <a:ext cx="851023" cy="236393"/>
              <a:chOff x="6349538" y="3618325"/>
              <a:chExt cx="1242754" cy="350520"/>
            </a:xfrm>
          </p:grpSpPr>
          <p:pic>
            <p:nvPicPr>
              <p:cNvPr id="5" name="Picture 4" descr="A white cross on a blue background&#10;&#10;Description automatically generated with low confidence">
                <a:extLst>
                  <a:ext uri="{FF2B5EF4-FFF2-40B4-BE49-F238E27FC236}">
                    <a16:creationId xmlns:a16="http://schemas.microsoft.com/office/drawing/2014/main" id="{710A6502-EE33-3D29-CC98-7B9564559C08}"/>
                  </a:ext>
                </a:extLst>
              </p:cNvPr>
              <p:cNvPicPr>
                <a:picLocks noChangeAspect="1"/>
              </p:cNvPicPr>
              <p:nvPr userDrawn="1"/>
            </p:nvPicPr>
            <p:blipFill>
              <a:blip r:embed="rId12" cstate="print">
                <a:extLst>
                  <a:ext uri="{28A0092B-C50C-407E-A947-70E740481C1C}">
                    <a14:useLocalDpi xmlns:a14="http://schemas.microsoft.com/office/drawing/2010/main" val="0"/>
                  </a:ext>
                  <a:ext uri="{837473B0-CC2E-450A-ABE3-18F120FF3D39}">
                    <a1611:picAttrSrcUrl xmlns:a1611="http://schemas.microsoft.com/office/drawing/2016/11/main" r:id="rId13"/>
                  </a:ext>
                </a:extLst>
              </a:blip>
              <a:stretch>
                <a:fillRect/>
              </a:stretch>
            </p:blipFill>
            <p:spPr>
              <a:xfrm>
                <a:off x="6349538" y="3618325"/>
                <a:ext cx="350520" cy="350520"/>
              </a:xfrm>
              <a:prstGeom prst="rect">
                <a:avLst/>
              </a:prstGeom>
            </p:spPr>
          </p:pic>
          <p:pic>
            <p:nvPicPr>
              <p:cNvPr id="8" name="Picture 7" descr="Logo&#10;&#10;Description automatically generated">
                <a:extLst>
                  <a:ext uri="{FF2B5EF4-FFF2-40B4-BE49-F238E27FC236}">
                    <a16:creationId xmlns:a16="http://schemas.microsoft.com/office/drawing/2014/main" id="{99B0B069-7CE5-6202-00EC-9A331CE53CFB}"/>
                  </a:ext>
                </a:extLst>
              </p:cNvPr>
              <p:cNvPicPr>
                <a:picLocks noChangeAspect="1"/>
              </p:cNvPicPr>
              <p:nvPr userDrawn="1"/>
            </p:nvPicPr>
            <p:blipFill>
              <a:blip r:embed="rId14" cstate="print">
                <a:extLst>
                  <a:ext uri="{28A0092B-C50C-407E-A947-70E740481C1C}">
                    <a14:useLocalDpi xmlns:a14="http://schemas.microsoft.com/office/drawing/2010/main" val="0"/>
                  </a:ext>
                  <a:ext uri="{837473B0-CC2E-450A-ABE3-18F120FF3D39}">
                    <a1611:picAttrSrcUrl xmlns:a1611="http://schemas.microsoft.com/office/drawing/2016/11/main" r:id="rId15"/>
                  </a:ext>
                </a:extLst>
              </a:blip>
              <a:stretch>
                <a:fillRect/>
              </a:stretch>
            </p:blipFill>
            <p:spPr>
              <a:xfrm>
                <a:off x="6795655" y="3618325"/>
                <a:ext cx="350520" cy="350520"/>
              </a:xfrm>
              <a:prstGeom prst="rect">
                <a:avLst/>
              </a:prstGeom>
            </p:spPr>
          </p:pic>
          <p:pic>
            <p:nvPicPr>
              <p:cNvPr id="12" name="Picture 11" descr="Logo, icon&#10;&#10;Description automatically generated">
                <a:extLst>
                  <a:ext uri="{FF2B5EF4-FFF2-40B4-BE49-F238E27FC236}">
                    <a16:creationId xmlns:a16="http://schemas.microsoft.com/office/drawing/2014/main" id="{4693E029-17F7-006A-084F-4D025E104AD4}"/>
                  </a:ext>
                </a:extLst>
              </p:cNvPr>
              <p:cNvPicPr>
                <a:picLocks noChangeAspect="1"/>
              </p:cNvPicPr>
              <p:nvPr userDrawn="1"/>
            </p:nvPicPr>
            <p:blipFill>
              <a:blip r:embed="rId16" cstate="print">
                <a:extLst>
                  <a:ext uri="{28A0092B-C50C-407E-A947-70E740481C1C}">
                    <a14:useLocalDpi xmlns:a14="http://schemas.microsoft.com/office/drawing/2010/main" val="0"/>
                  </a:ext>
                  <a:ext uri="{837473B0-CC2E-450A-ABE3-18F120FF3D39}">
                    <a1611:picAttrSrcUrl xmlns:a1611="http://schemas.microsoft.com/office/drawing/2016/11/main" r:id="rId17"/>
                  </a:ext>
                </a:extLst>
              </a:blip>
              <a:stretch>
                <a:fillRect/>
              </a:stretch>
            </p:blipFill>
            <p:spPr>
              <a:xfrm>
                <a:off x="7241772" y="3618325"/>
                <a:ext cx="350520" cy="350520"/>
              </a:xfrm>
              <a:prstGeom prst="rect">
                <a:avLst/>
              </a:prstGeom>
            </p:spPr>
          </p:pic>
        </p:grpSp>
      </p:gr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ftr="0" dt="0"/>
  <p:txStyles>
    <p:titleStyle>
      <a:lvl1pPr algn="l" rtl="0" eaLnBrk="1" fontAlgn="base" hangingPunct="1">
        <a:lnSpc>
          <a:spcPct val="90000"/>
        </a:lnSpc>
        <a:spcBef>
          <a:spcPct val="0"/>
        </a:spcBef>
        <a:spcAft>
          <a:spcPct val="0"/>
        </a:spcAft>
        <a:defRPr sz="4400" b="1" kern="1200">
          <a:solidFill>
            <a:srgbClr val="4C1B72"/>
          </a:solidFill>
          <a:latin typeface="Arial" panose="020B0604020202020204" pitchFamily="34" charset="0"/>
          <a:ea typeface="+mj-ea"/>
          <a:cs typeface="Arial" panose="020B0604020202020204" pitchFamily="34" charset="0"/>
        </a:defRPr>
      </a:lvl1pPr>
      <a:lvl2pPr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2pPr>
      <a:lvl3pPr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3pPr>
      <a:lvl4pPr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4pPr>
      <a:lvl5pPr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5pPr>
      <a:lvl6pPr marL="457200"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6pPr>
      <a:lvl7pPr marL="914400"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7pPr>
      <a:lvl8pPr marL="1371600"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8pPr>
      <a:lvl9pPr marL="1828800" algn="l" rtl="0" eaLnBrk="1" fontAlgn="base" hangingPunct="1">
        <a:lnSpc>
          <a:spcPct val="90000"/>
        </a:lnSpc>
        <a:spcBef>
          <a:spcPct val="0"/>
        </a:spcBef>
        <a:spcAft>
          <a:spcPct val="0"/>
        </a:spcAft>
        <a:defRPr sz="4400">
          <a:solidFill>
            <a:srgbClr val="4C1B72"/>
          </a:solidFill>
          <a:latin typeface="Arial" panose="020B0604020202020204" pitchFamily="34" charset="0"/>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rgbClr val="71A846"/>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Good Samaritan</a:t>
            </a:r>
          </a:p>
        </p:txBody>
      </p:sp>
      <p:sp>
        <p:nvSpPr>
          <p:cNvPr id="3" name="Subtitle 2"/>
          <p:cNvSpPr>
            <a:spLocks noGrp="1"/>
          </p:cNvSpPr>
          <p:nvPr>
            <p:ph type="subTitle" idx="1"/>
          </p:nvPr>
        </p:nvSpPr>
        <p:spPr/>
        <p:txBody>
          <a:bodyPr/>
          <a:lstStyle/>
          <a:p>
            <a:r>
              <a:rPr lang="en-US" dirty="0"/>
              <a:t>Salesforce Guide </a:t>
            </a:r>
          </a:p>
        </p:txBody>
      </p:sp>
      <p:sp>
        <p:nvSpPr>
          <p:cNvPr id="4" name="Slide Number Placeholder 3"/>
          <p:cNvSpPr>
            <a:spLocks noGrp="1"/>
          </p:cNvSpPr>
          <p:nvPr>
            <p:ph type="sldNum" sz="quarter" idx="4294967295"/>
          </p:nvPr>
        </p:nvSpPr>
        <p:spPr>
          <a:xfrm>
            <a:off x="9018588" y="6327775"/>
            <a:ext cx="2743200" cy="365125"/>
          </a:xfrm>
          <a:prstGeom prst="rect">
            <a:avLst/>
          </a:prstGeom>
        </p:spPr>
        <p:txBody>
          <a:bodyPr/>
          <a:lstStyle/>
          <a:p>
            <a:pPr>
              <a:defRPr/>
            </a:pPr>
            <a:fld id="{31554781-515F-4430-852A-FC128FEE207D}" type="slidenum">
              <a:rPr lang="en-US" smtClean="0"/>
              <a:pPr>
                <a:defRPr/>
              </a:pPr>
              <a:t>1</a:t>
            </a:fld>
            <a:endParaRPr lang="en-US" dirty="0"/>
          </a:p>
        </p:txBody>
      </p:sp>
    </p:spTree>
    <p:extLst>
      <p:ext uri="{BB962C8B-B14F-4D97-AF65-F5344CB8AC3E}">
        <p14:creationId xmlns:p14="http://schemas.microsoft.com/office/powerpoint/2010/main" val="1127653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0ECEA-344B-54EF-E37D-518B53271825}"/>
              </a:ext>
            </a:extLst>
          </p:cNvPr>
          <p:cNvSpPr>
            <a:spLocks noGrp="1"/>
          </p:cNvSpPr>
          <p:nvPr>
            <p:ph type="title"/>
          </p:nvPr>
        </p:nvSpPr>
        <p:spPr>
          <a:xfrm>
            <a:off x="838200" y="352614"/>
            <a:ext cx="10515600" cy="876917"/>
          </a:xfrm>
        </p:spPr>
        <p:txBody>
          <a:bodyPr wrap="square" anchor="ctr">
            <a:normAutofit/>
          </a:bodyPr>
          <a:lstStyle/>
          <a:p>
            <a:r>
              <a:rPr lang="en-US" sz="4000" b="1" dirty="0"/>
              <a:t>From an Engagement</a:t>
            </a:r>
            <a:endParaRPr lang="en-US" sz="7200" b="0" dirty="0"/>
          </a:p>
        </p:txBody>
      </p:sp>
      <p:sp>
        <p:nvSpPr>
          <p:cNvPr id="3" name="Content Placeholder 2">
            <a:extLst>
              <a:ext uri="{FF2B5EF4-FFF2-40B4-BE49-F238E27FC236}">
                <a16:creationId xmlns:a16="http://schemas.microsoft.com/office/drawing/2014/main" id="{BADE00E8-DA8E-E36D-88C1-91D68D85B74F}"/>
              </a:ext>
            </a:extLst>
          </p:cNvPr>
          <p:cNvSpPr>
            <a:spLocks noGrp="1"/>
          </p:cNvSpPr>
          <p:nvPr>
            <p:ph sz="half" idx="1"/>
          </p:nvPr>
        </p:nvSpPr>
        <p:spPr>
          <a:xfrm>
            <a:off x="838198" y="1600201"/>
            <a:ext cx="10515599" cy="3113313"/>
          </a:xfrm>
        </p:spPr>
        <p:txBody>
          <a:bodyPr wrap="square" anchor="t">
            <a:normAutofit/>
          </a:bodyPr>
          <a:lstStyle/>
          <a:p>
            <a:pPr marL="514350" indent="-514350">
              <a:buFont typeface="+mj-lt"/>
              <a:buAutoNum type="arabicPeriod"/>
            </a:pPr>
            <a:r>
              <a:rPr lang="en-US" b="1" dirty="0"/>
              <a:t>Click on the “Activity” tab</a:t>
            </a:r>
          </a:p>
          <a:p>
            <a:pPr marL="514350" indent="-514350">
              <a:buFont typeface="+mj-lt"/>
              <a:buAutoNum type="arabicPeriod"/>
            </a:pPr>
            <a:endParaRPr lang="en-US" b="1" dirty="0"/>
          </a:p>
          <a:p>
            <a:pPr marL="514350" indent="-514350">
              <a:buFont typeface="+mj-lt"/>
              <a:buAutoNum type="arabicPeriod"/>
            </a:pPr>
            <a:r>
              <a:rPr lang="en-US" b="1" dirty="0"/>
              <a:t>Click on the “Good Sam Presentation” tab to the right of the “log an Activity” tab</a:t>
            </a:r>
          </a:p>
          <a:p>
            <a:pPr marL="514350" indent="-514350">
              <a:buFont typeface="+mj-lt"/>
              <a:buAutoNum type="arabicPeriod"/>
            </a:pPr>
            <a:endParaRPr lang="en-US" b="1" dirty="0"/>
          </a:p>
          <a:p>
            <a:pPr marL="514350" indent="-514350">
              <a:buFont typeface="+mj-lt"/>
              <a:buAutoNum type="arabicPeriod"/>
            </a:pPr>
            <a:r>
              <a:rPr lang="en-US" b="1" dirty="0"/>
              <a:t>Fill in the fields accordingly </a:t>
            </a:r>
          </a:p>
        </p:txBody>
      </p:sp>
    </p:spTree>
    <p:extLst>
      <p:ext uri="{BB962C8B-B14F-4D97-AF65-F5344CB8AC3E}">
        <p14:creationId xmlns:p14="http://schemas.microsoft.com/office/powerpoint/2010/main" val="262143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shot of a computer&#10;&#10;Description automatically generated">
            <a:extLst>
              <a:ext uri="{FF2B5EF4-FFF2-40B4-BE49-F238E27FC236}">
                <a16:creationId xmlns:a16="http://schemas.microsoft.com/office/drawing/2014/main" id="{7DE9B556-99F0-DECE-BDA7-025EA4198544}"/>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993668" y="163060"/>
            <a:ext cx="10204664" cy="5293462"/>
          </a:xfrm>
        </p:spPr>
      </p:pic>
    </p:spTree>
    <p:extLst>
      <p:ext uri="{BB962C8B-B14F-4D97-AF65-F5344CB8AC3E}">
        <p14:creationId xmlns:p14="http://schemas.microsoft.com/office/powerpoint/2010/main" val="2979308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0ECEA-344B-54EF-E37D-518B53271825}"/>
              </a:ext>
            </a:extLst>
          </p:cNvPr>
          <p:cNvSpPr>
            <a:spLocks noGrp="1"/>
          </p:cNvSpPr>
          <p:nvPr>
            <p:ph type="title"/>
          </p:nvPr>
        </p:nvSpPr>
        <p:spPr>
          <a:xfrm>
            <a:off x="838200" y="352614"/>
            <a:ext cx="10515600" cy="876917"/>
          </a:xfrm>
        </p:spPr>
        <p:txBody>
          <a:bodyPr wrap="square" anchor="ctr">
            <a:normAutofit/>
          </a:bodyPr>
          <a:lstStyle/>
          <a:p>
            <a:r>
              <a:rPr lang="en-US" sz="4000" b="1" dirty="0"/>
              <a:t>From an Organization Record</a:t>
            </a:r>
            <a:endParaRPr lang="en-US" sz="7200" b="0" dirty="0"/>
          </a:p>
        </p:txBody>
      </p:sp>
      <p:sp>
        <p:nvSpPr>
          <p:cNvPr id="3" name="Content Placeholder 2">
            <a:extLst>
              <a:ext uri="{FF2B5EF4-FFF2-40B4-BE49-F238E27FC236}">
                <a16:creationId xmlns:a16="http://schemas.microsoft.com/office/drawing/2014/main" id="{BADE00E8-DA8E-E36D-88C1-91D68D85B74F}"/>
              </a:ext>
            </a:extLst>
          </p:cNvPr>
          <p:cNvSpPr>
            <a:spLocks noGrp="1"/>
          </p:cNvSpPr>
          <p:nvPr>
            <p:ph sz="half" idx="1"/>
          </p:nvPr>
        </p:nvSpPr>
        <p:spPr>
          <a:xfrm>
            <a:off x="337458" y="1447800"/>
            <a:ext cx="4878978" cy="3341914"/>
          </a:xfrm>
        </p:spPr>
        <p:txBody>
          <a:bodyPr wrap="square" anchor="t">
            <a:normAutofit/>
          </a:bodyPr>
          <a:lstStyle/>
          <a:p>
            <a:pPr marL="457200" indent="-457200">
              <a:buFont typeface="+mj-lt"/>
              <a:buAutoNum type="arabicPeriod"/>
            </a:pPr>
            <a:r>
              <a:rPr lang="en-US" sz="2400" b="1" dirty="0"/>
              <a:t>Click on “Notes &amp; Activities”, then “Log Activity</a:t>
            </a:r>
          </a:p>
          <a:p>
            <a:pPr marL="457200" indent="-457200">
              <a:buFont typeface="+mj-lt"/>
              <a:buAutoNum type="arabicPeriod"/>
            </a:pPr>
            <a:endParaRPr lang="en-US" sz="2400" b="1" dirty="0"/>
          </a:p>
          <a:p>
            <a:pPr marL="457200" indent="-457200">
              <a:buFont typeface="+mj-lt"/>
              <a:buAutoNum type="arabicPeriod"/>
            </a:pPr>
            <a:r>
              <a:rPr lang="en-US" sz="2400" b="1" dirty="0"/>
              <a:t>Click on the new “Good Sam Presentation” tab</a:t>
            </a:r>
          </a:p>
          <a:p>
            <a:pPr marL="457200" indent="-457200">
              <a:buFont typeface="+mj-lt"/>
              <a:buAutoNum type="arabicPeriod"/>
            </a:pPr>
            <a:endParaRPr lang="en-US" sz="2400" b="1" dirty="0"/>
          </a:p>
          <a:p>
            <a:pPr marL="457200" indent="-457200">
              <a:buFont typeface="+mj-lt"/>
              <a:buAutoNum type="arabicPeriod"/>
            </a:pPr>
            <a:r>
              <a:rPr lang="en-US" sz="2400" b="1" dirty="0"/>
              <a:t>Choose this tab and fill in the fields accordingly</a:t>
            </a:r>
          </a:p>
          <a:p>
            <a:pPr marL="457200" indent="-457200">
              <a:buFont typeface="+mj-lt"/>
              <a:buAutoNum type="arabicPeriod"/>
            </a:pPr>
            <a:endParaRPr lang="en-US" sz="2400" b="1" dirty="0"/>
          </a:p>
          <a:p>
            <a:pPr marL="0" indent="0">
              <a:buNone/>
            </a:pPr>
            <a:endParaRPr lang="en-US" sz="2000" b="1" dirty="0"/>
          </a:p>
        </p:txBody>
      </p:sp>
      <p:pic>
        <p:nvPicPr>
          <p:cNvPr id="10" name="Content Placeholder 9">
            <a:extLst>
              <a:ext uri="{FF2B5EF4-FFF2-40B4-BE49-F238E27FC236}">
                <a16:creationId xmlns:a16="http://schemas.microsoft.com/office/drawing/2014/main" id="{D5B14146-D0CF-AE7C-D6AA-15BAE41AF2F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5407641" y="2171416"/>
            <a:ext cx="6309031" cy="2370385"/>
          </a:xfrm>
        </p:spPr>
      </p:pic>
      <p:sp>
        <p:nvSpPr>
          <p:cNvPr id="4" name="Oval 3">
            <a:extLst>
              <a:ext uri="{FF2B5EF4-FFF2-40B4-BE49-F238E27FC236}">
                <a16:creationId xmlns:a16="http://schemas.microsoft.com/office/drawing/2014/main" id="{C5ABAF04-54D3-72BB-5FAF-A4920059259B}"/>
              </a:ext>
            </a:extLst>
          </p:cNvPr>
          <p:cNvSpPr/>
          <p:nvPr/>
        </p:nvSpPr>
        <p:spPr>
          <a:xfrm>
            <a:off x="6975566" y="3664884"/>
            <a:ext cx="1896205" cy="876917"/>
          </a:xfrm>
          <a:prstGeom prst="ellipse">
            <a:avLst/>
          </a:prstGeom>
          <a:noFill/>
          <a:ln w="317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51BE23C-8BD1-871A-1774-6271108D1CC7}"/>
              </a:ext>
            </a:extLst>
          </p:cNvPr>
          <p:cNvSpPr txBox="1"/>
          <p:nvPr/>
        </p:nvSpPr>
        <p:spPr>
          <a:xfrm>
            <a:off x="337458" y="5007983"/>
            <a:ext cx="10515600" cy="397032"/>
          </a:xfrm>
          <a:prstGeom prst="rect">
            <a:avLst/>
          </a:prstGeom>
          <a:noFill/>
        </p:spPr>
        <p:txBody>
          <a:bodyPr wrap="square" rtlCol="0">
            <a:spAutoFit/>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tabLst/>
              <a:defRPr/>
            </a:pPr>
            <a:r>
              <a:rPr kumimoji="0" lang="en-US" sz="2200" b="1" i="0" u="none" strike="noStrike" kern="1200" cap="none" spc="0" normalizeH="0" baseline="0" noProof="0" dirty="0">
                <a:ln>
                  <a:noFill/>
                </a:ln>
                <a:solidFill>
                  <a:srgbClr val="71A846"/>
                </a:solidFill>
                <a:effectLst/>
                <a:uLnTx/>
                <a:uFillTx/>
                <a:latin typeface="Arial" panose="020B0604020202020204" pitchFamily="34" charset="0"/>
                <a:ea typeface="+mn-ea"/>
                <a:cs typeface="Arial" panose="020B0604020202020204" pitchFamily="34" charset="0"/>
              </a:rPr>
              <a:t>*Note the new fields (host type, jurisdiction of presentation)</a:t>
            </a:r>
          </a:p>
        </p:txBody>
      </p:sp>
    </p:spTree>
    <p:extLst>
      <p:ext uri="{BB962C8B-B14F-4D97-AF65-F5344CB8AC3E}">
        <p14:creationId xmlns:p14="http://schemas.microsoft.com/office/powerpoint/2010/main" val="2641829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0ECEA-344B-54EF-E37D-518B53271825}"/>
              </a:ext>
            </a:extLst>
          </p:cNvPr>
          <p:cNvSpPr>
            <a:spLocks noGrp="1"/>
          </p:cNvSpPr>
          <p:nvPr>
            <p:ph type="title"/>
          </p:nvPr>
        </p:nvSpPr>
        <p:spPr>
          <a:xfrm>
            <a:off x="838200" y="352614"/>
            <a:ext cx="10515600" cy="876917"/>
          </a:xfrm>
        </p:spPr>
        <p:txBody>
          <a:bodyPr wrap="square" anchor="ctr">
            <a:normAutofit fontScale="90000"/>
          </a:bodyPr>
          <a:lstStyle/>
          <a:p>
            <a:r>
              <a:rPr lang="en-US" sz="4000" b="1" dirty="0"/>
              <a:t>From an MCF Event</a:t>
            </a:r>
            <a:br>
              <a:rPr lang="en-US" sz="4000" b="1" dirty="0"/>
            </a:br>
            <a:r>
              <a:rPr lang="en-US" sz="2700" b="1" dirty="0"/>
              <a:t>(Support groups, workshops, family fun events)</a:t>
            </a:r>
            <a:endParaRPr lang="en-US" sz="7200" b="0" dirty="0"/>
          </a:p>
        </p:txBody>
      </p:sp>
      <p:sp>
        <p:nvSpPr>
          <p:cNvPr id="5" name="Content Placeholder 2">
            <a:extLst>
              <a:ext uri="{FF2B5EF4-FFF2-40B4-BE49-F238E27FC236}">
                <a16:creationId xmlns:a16="http://schemas.microsoft.com/office/drawing/2014/main" id="{9D3E64FA-2324-5D5D-677E-4472F1F86BA5}"/>
              </a:ext>
            </a:extLst>
          </p:cNvPr>
          <p:cNvSpPr>
            <a:spLocks noGrp="1"/>
          </p:cNvSpPr>
          <p:nvPr>
            <p:ph sz="half" idx="1"/>
          </p:nvPr>
        </p:nvSpPr>
        <p:spPr>
          <a:xfrm>
            <a:off x="525780" y="1368425"/>
            <a:ext cx="11140440" cy="551815"/>
          </a:xfrm>
        </p:spPr>
        <p:txBody>
          <a:bodyPr/>
          <a:lstStyle/>
          <a:p>
            <a:pPr marL="0" indent="0">
              <a:buNone/>
            </a:pPr>
            <a:r>
              <a:rPr lang="en-US" sz="2600" dirty="0"/>
              <a:t>Same process as in an Organization record, but the layout looks like this:</a:t>
            </a:r>
          </a:p>
          <a:p>
            <a:pPr marL="0" indent="0">
              <a:buNone/>
            </a:pPr>
            <a:endParaRPr lang="en-US" sz="2600" dirty="0"/>
          </a:p>
        </p:txBody>
      </p:sp>
      <p:pic>
        <p:nvPicPr>
          <p:cNvPr id="7" name="Picture 6" descr="A screenshot of a computer&#10;&#10;Description automatically generated">
            <a:extLst>
              <a:ext uri="{FF2B5EF4-FFF2-40B4-BE49-F238E27FC236}">
                <a16:creationId xmlns:a16="http://schemas.microsoft.com/office/drawing/2014/main" id="{C3B64806-7F6D-615B-CD46-2F7E3732D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059134"/>
            <a:ext cx="10671810" cy="3257417"/>
          </a:xfrm>
          <a:prstGeom prst="rect">
            <a:avLst/>
          </a:prstGeom>
        </p:spPr>
      </p:pic>
    </p:spTree>
    <p:extLst>
      <p:ext uri="{BB962C8B-B14F-4D97-AF65-F5344CB8AC3E}">
        <p14:creationId xmlns:p14="http://schemas.microsoft.com/office/powerpoint/2010/main" val="476887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FD6D0-49CF-9A90-631C-2E0F2E0F1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57C216-8BCD-EBDB-AA18-F0ED2C68BFDA}"/>
              </a:ext>
            </a:extLst>
          </p:cNvPr>
          <p:cNvSpPr>
            <a:spLocks noGrp="1"/>
          </p:cNvSpPr>
          <p:nvPr>
            <p:ph type="title"/>
          </p:nvPr>
        </p:nvSpPr>
        <p:spPr>
          <a:xfrm>
            <a:off x="838200" y="718374"/>
            <a:ext cx="10515600" cy="876917"/>
          </a:xfrm>
        </p:spPr>
        <p:txBody>
          <a:bodyPr wrap="square" anchor="ctr">
            <a:normAutofit/>
          </a:bodyPr>
          <a:lstStyle/>
          <a:p>
            <a:r>
              <a:rPr lang="en-US" sz="4000" b="1" dirty="0"/>
              <a:t>Good Samaritan-Specific Events</a:t>
            </a:r>
            <a:endParaRPr lang="en-US" sz="7200" b="0" dirty="0"/>
          </a:p>
        </p:txBody>
      </p:sp>
      <p:sp>
        <p:nvSpPr>
          <p:cNvPr id="5" name="Content Placeholder 2">
            <a:extLst>
              <a:ext uri="{FF2B5EF4-FFF2-40B4-BE49-F238E27FC236}">
                <a16:creationId xmlns:a16="http://schemas.microsoft.com/office/drawing/2014/main" id="{43625DF3-B719-73CD-3ED1-F55DDA75B233}"/>
              </a:ext>
            </a:extLst>
          </p:cNvPr>
          <p:cNvSpPr>
            <a:spLocks noGrp="1"/>
          </p:cNvSpPr>
          <p:nvPr>
            <p:ph sz="half" idx="1"/>
          </p:nvPr>
        </p:nvSpPr>
        <p:spPr>
          <a:xfrm>
            <a:off x="525780" y="2049145"/>
            <a:ext cx="11140440" cy="1679575"/>
          </a:xfrm>
        </p:spPr>
        <p:txBody>
          <a:bodyPr/>
          <a:lstStyle/>
          <a:p>
            <a:pPr marL="0" indent="0">
              <a:buNone/>
            </a:pPr>
            <a:r>
              <a:rPr lang="en-US" dirty="0"/>
              <a:t>Even if the event description indicates that the purpose of the event is to present on the Good Samaritan Law, you still need to log it under the "Good Sam Presentation" tab in the Activity section to ensure it appears correctly in the data.</a:t>
            </a:r>
          </a:p>
          <a:p>
            <a:pPr marL="0" indent="0">
              <a:buNone/>
            </a:pPr>
            <a:endParaRPr lang="en-US" sz="5400" dirty="0"/>
          </a:p>
          <a:p>
            <a:pPr marL="0" indent="0" algn="ctr">
              <a:buNone/>
            </a:pPr>
            <a:r>
              <a:rPr lang="en-US" sz="5400" dirty="0"/>
              <a:t>Thank you!</a:t>
            </a:r>
          </a:p>
        </p:txBody>
      </p:sp>
    </p:spTree>
    <p:extLst>
      <p:ext uri="{BB962C8B-B14F-4D97-AF65-F5344CB8AC3E}">
        <p14:creationId xmlns:p14="http://schemas.microsoft.com/office/powerpoint/2010/main" val="3117772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A5D0C-0C43-8EAE-20AA-9A291BED0C88}"/>
              </a:ext>
            </a:extLst>
          </p:cNvPr>
          <p:cNvSpPr>
            <a:spLocks noGrp="1"/>
          </p:cNvSpPr>
          <p:nvPr>
            <p:ph type="title"/>
          </p:nvPr>
        </p:nvSpPr>
        <p:spPr>
          <a:xfrm>
            <a:off x="838200" y="210312"/>
            <a:ext cx="10515600" cy="4824267"/>
          </a:xfrm>
        </p:spPr>
        <p:txBody>
          <a:bodyPr/>
          <a:lstStyle/>
          <a:p>
            <a:pPr algn="ctr"/>
            <a:r>
              <a:rPr lang="en-US" sz="6000" dirty="0"/>
              <a:t>Adding Resources</a:t>
            </a:r>
            <a:br>
              <a:rPr lang="en-US" sz="5400" dirty="0"/>
            </a:br>
            <a:r>
              <a:rPr lang="en-US" sz="2400" b="0" i="1" dirty="0">
                <a:solidFill>
                  <a:srgbClr val="71A846"/>
                </a:solidFill>
              </a:rPr>
              <a:t>Formerly “Materials Distribution” or “Tier 1”</a:t>
            </a:r>
            <a:endParaRPr lang="en-US" dirty="0">
              <a:solidFill>
                <a:srgbClr val="71A846"/>
              </a:solidFill>
            </a:endParaRPr>
          </a:p>
        </p:txBody>
      </p:sp>
    </p:spTree>
    <p:extLst>
      <p:ext uri="{BB962C8B-B14F-4D97-AF65-F5344CB8AC3E}">
        <p14:creationId xmlns:p14="http://schemas.microsoft.com/office/powerpoint/2010/main" val="4051363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0ECEA-344B-54EF-E37D-518B53271825}"/>
              </a:ext>
            </a:extLst>
          </p:cNvPr>
          <p:cNvSpPr>
            <a:spLocks noGrp="1"/>
          </p:cNvSpPr>
          <p:nvPr>
            <p:ph type="title"/>
          </p:nvPr>
        </p:nvSpPr>
        <p:spPr>
          <a:xfrm>
            <a:off x="838200" y="500062"/>
            <a:ext cx="10515600" cy="876917"/>
          </a:xfrm>
        </p:spPr>
        <p:txBody>
          <a:bodyPr wrap="square" anchor="ctr">
            <a:normAutofit/>
          </a:bodyPr>
          <a:lstStyle/>
          <a:p>
            <a:r>
              <a:rPr lang="en-US" sz="4000" b="1" dirty="0"/>
              <a:t>From an Engagement</a:t>
            </a:r>
            <a:endParaRPr lang="en-US" sz="7200" b="0" dirty="0"/>
          </a:p>
        </p:txBody>
      </p:sp>
      <p:sp>
        <p:nvSpPr>
          <p:cNvPr id="3" name="Content Placeholder 2">
            <a:extLst>
              <a:ext uri="{FF2B5EF4-FFF2-40B4-BE49-F238E27FC236}">
                <a16:creationId xmlns:a16="http://schemas.microsoft.com/office/drawing/2014/main" id="{BADE00E8-DA8E-E36D-88C1-91D68D85B74F}"/>
              </a:ext>
            </a:extLst>
          </p:cNvPr>
          <p:cNvSpPr>
            <a:spLocks noGrp="1"/>
          </p:cNvSpPr>
          <p:nvPr>
            <p:ph sz="half" idx="1"/>
          </p:nvPr>
        </p:nvSpPr>
        <p:spPr>
          <a:xfrm>
            <a:off x="838200" y="1825624"/>
            <a:ext cx="4282440" cy="3419475"/>
          </a:xfrm>
        </p:spPr>
        <p:txBody>
          <a:bodyPr wrap="square" anchor="t">
            <a:normAutofit/>
          </a:bodyPr>
          <a:lstStyle/>
          <a:p>
            <a:pPr>
              <a:buFont typeface="Arial" panose="020B0604020202020204" pitchFamily="34" charset="0"/>
              <a:buChar char="→"/>
            </a:pPr>
            <a:r>
              <a:rPr lang="en-US" sz="1800" b="1" dirty="0"/>
              <a:t> Use the New Standard Resource  component on the right side of the page</a:t>
            </a:r>
          </a:p>
          <a:p>
            <a:pPr>
              <a:buFont typeface="Arial" panose="020B0604020202020204" pitchFamily="34" charset="0"/>
              <a:buChar char="→"/>
            </a:pPr>
            <a:r>
              <a:rPr lang="en-US" sz="1800" b="1" dirty="0"/>
              <a:t> Under “Category”, select “Good Samaritan Materials”</a:t>
            </a:r>
          </a:p>
          <a:p>
            <a:pPr>
              <a:buFont typeface="Arial" panose="020B0604020202020204" pitchFamily="34" charset="0"/>
              <a:buChar char="→"/>
            </a:pPr>
            <a:r>
              <a:rPr lang="en-US" sz="1800" b="1" dirty="0"/>
              <a:t> Choose the Recipient </a:t>
            </a:r>
          </a:p>
          <a:p>
            <a:pPr>
              <a:buFont typeface="Arial" panose="020B0604020202020204" pitchFamily="34" charset="0"/>
              <a:buChar char="→"/>
            </a:pPr>
            <a:r>
              <a:rPr lang="en-US" sz="1800" b="1" dirty="0"/>
              <a:t> Add Details</a:t>
            </a:r>
          </a:p>
          <a:p>
            <a:pPr>
              <a:buFont typeface="Arial" panose="020B0604020202020204" pitchFamily="34" charset="0"/>
              <a:buChar char="→"/>
            </a:pPr>
            <a:r>
              <a:rPr lang="en-US" sz="1800" b="1" dirty="0"/>
              <a:t> Indicate # of Resources</a:t>
            </a:r>
          </a:p>
          <a:p>
            <a:pPr>
              <a:buFont typeface="Arial" panose="020B0604020202020204" pitchFamily="34" charset="0"/>
              <a:buChar char="→"/>
            </a:pPr>
            <a:r>
              <a:rPr lang="en-US" sz="1800" b="1" dirty="0"/>
              <a:t> Click “Next”</a:t>
            </a:r>
            <a:endParaRPr lang="en-US" sz="1400" b="1" dirty="0"/>
          </a:p>
        </p:txBody>
      </p:sp>
      <p:pic>
        <p:nvPicPr>
          <p:cNvPr id="10" name="Content Placeholder 9">
            <a:extLst>
              <a:ext uri="{FF2B5EF4-FFF2-40B4-BE49-F238E27FC236}">
                <a16:creationId xmlns:a16="http://schemas.microsoft.com/office/drawing/2014/main" id="{D5B14146-D0CF-AE7C-D6AA-15BAE41AF2F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5540189" y="1727357"/>
            <a:ext cx="5696603" cy="3403285"/>
          </a:xfrm>
        </p:spPr>
      </p:pic>
    </p:spTree>
    <p:extLst>
      <p:ext uri="{BB962C8B-B14F-4D97-AF65-F5344CB8AC3E}">
        <p14:creationId xmlns:p14="http://schemas.microsoft.com/office/powerpoint/2010/main" val="1085570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omputer&#10;&#10;Description automatically generated with medium confidence">
            <a:extLst>
              <a:ext uri="{FF2B5EF4-FFF2-40B4-BE49-F238E27FC236}">
                <a16:creationId xmlns:a16="http://schemas.microsoft.com/office/drawing/2014/main" id="{3E38BB45-2301-9826-4829-ED988583EA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4327" y="248738"/>
            <a:ext cx="4799838" cy="5039200"/>
          </a:xfrm>
          <a:prstGeom prst="rect">
            <a:avLst/>
          </a:prstGeom>
          <a:noFill/>
        </p:spPr>
      </p:pic>
      <p:sp>
        <p:nvSpPr>
          <p:cNvPr id="3" name="Text Placeholder 2">
            <a:extLst>
              <a:ext uri="{FF2B5EF4-FFF2-40B4-BE49-F238E27FC236}">
                <a16:creationId xmlns:a16="http://schemas.microsoft.com/office/drawing/2014/main" id="{54F99264-405D-62D1-2BF4-980A247340A9}"/>
              </a:ext>
            </a:extLst>
          </p:cNvPr>
          <p:cNvSpPr>
            <a:spLocks noGrp="1"/>
          </p:cNvSpPr>
          <p:nvPr>
            <p:ph type="body" sz="half" idx="2"/>
          </p:nvPr>
        </p:nvSpPr>
        <p:spPr>
          <a:xfrm rot="10800000" flipV="1">
            <a:off x="623072" y="1945378"/>
            <a:ext cx="5234602" cy="1645920"/>
          </a:xfrm>
        </p:spPr>
        <p:txBody>
          <a:bodyPr wrap="square" anchor="t">
            <a:noAutofit/>
          </a:bodyPr>
          <a:lstStyle/>
          <a:p>
            <a:endParaRPr lang="en-US" sz="2800" dirty="0"/>
          </a:p>
          <a:p>
            <a:pPr algn="ctr"/>
            <a:r>
              <a:rPr lang="en-US" sz="2800" dirty="0"/>
              <a:t>This is now listed as a resource on the Engagement</a:t>
            </a:r>
          </a:p>
        </p:txBody>
      </p:sp>
    </p:spTree>
    <p:extLst>
      <p:ext uri="{BB962C8B-B14F-4D97-AF65-F5344CB8AC3E}">
        <p14:creationId xmlns:p14="http://schemas.microsoft.com/office/powerpoint/2010/main" val="142113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0ECEA-344B-54EF-E37D-518B53271825}"/>
              </a:ext>
            </a:extLst>
          </p:cNvPr>
          <p:cNvSpPr>
            <a:spLocks noGrp="1"/>
          </p:cNvSpPr>
          <p:nvPr>
            <p:ph type="title"/>
          </p:nvPr>
        </p:nvSpPr>
        <p:spPr>
          <a:xfrm>
            <a:off x="838200" y="500062"/>
            <a:ext cx="10515600" cy="876917"/>
          </a:xfrm>
        </p:spPr>
        <p:txBody>
          <a:bodyPr wrap="square" anchor="ctr">
            <a:normAutofit/>
          </a:bodyPr>
          <a:lstStyle/>
          <a:p>
            <a:r>
              <a:rPr lang="en-US" sz="4000" b="1" dirty="0"/>
              <a:t>From an Organization Record</a:t>
            </a:r>
            <a:endParaRPr lang="en-US" sz="7200" b="0" dirty="0"/>
          </a:p>
        </p:txBody>
      </p:sp>
      <p:sp>
        <p:nvSpPr>
          <p:cNvPr id="3" name="Content Placeholder 2">
            <a:extLst>
              <a:ext uri="{FF2B5EF4-FFF2-40B4-BE49-F238E27FC236}">
                <a16:creationId xmlns:a16="http://schemas.microsoft.com/office/drawing/2014/main" id="{BADE00E8-DA8E-E36D-88C1-91D68D85B74F}"/>
              </a:ext>
            </a:extLst>
          </p:cNvPr>
          <p:cNvSpPr>
            <a:spLocks noGrp="1"/>
          </p:cNvSpPr>
          <p:nvPr>
            <p:ph sz="half" idx="1"/>
          </p:nvPr>
        </p:nvSpPr>
        <p:spPr>
          <a:xfrm>
            <a:off x="838200" y="1484556"/>
            <a:ext cx="4282440" cy="3760544"/>
          </a:xfrm>
        </p:spPr>
        <p:txBody>
          <a:bodyPr wrap="square" anchor="t">
            <a:normAutofit/>
          </a:bodyPr>
          <a:lstStyle/>
          <a:p>
            <a:pPr>
              <a:buFont typeface="Arial" panose="020B0604020202020204" pitchFamily="34" charset="0"/>
              <a:buChar char="→"/>
            </a:pPr>
            <a:r>
              <a:rPr lang="en-US" sz="1800" b="1" dirty="0"/>
              <a:t> Use the “Create Resource from Organization” component on the right side of the page</a:t>
            </a:r>
          </a:p>
          <a:p>
            <a:pPr>
              <a:buFont typeface="Arial" panose="020B0604020202020204" pitchFamily="34" charset="0"/>
              <a:buChar char="→"/>
            </a:pPr>
            <a:r>
              <a:rPr lang="en-US" sz="1800" b="1" dirty="0"/>
              <a:t> Under “Category”, select “Good Samaritan Materials”</a:t>
            </a:r>
          </a:p>
          <a:p>
            <a:pPr>
              <a:buFont typeface="Arial" panose="020B0604020202020204" pitchFamily="34" charset="0"/>
              <a:buChar char="→"/>
            </a:pPr>
            <a:r>
              <a:rPr lang="en-US" sz="1800" b="1" dirty="0"/>
              <a:t> Then, a field for “Jurisdiction” will appear</a:t>
            </a:r>
          </a:p>
          <a:p>
            <a:pPr>
              <a:buFont typeface="Arial" panose="020B0604020202020204" pitchFamily="34" charset="0"/>
              <a:buChar char="→"/>
            </a:pPr>
            <a:r>
              <a:rPr lang="en-US" sz="1800" b="1" dirty="0"/>
              <a:t> Indicate Jurisdiction</a:t>
            </a:r>
          </a:p>
          <a:p>
            <a:pPr>
              <a:buFont typeface="Arial" panose="020B0604020202020204" pitchFamily="34" charset="0"/>
              <a:buChar char="→"/>
            </a:pPr>
            <a:r>
              <a:rPr lang="en-US" sz="1800" b="1" dirty="0"/>
              <a:t> Indicate # of Resources</a:t>
            </a:r>
          </a:p>
          <a:p>
            <a:pPr>
              <a:buFont typeface="Arial" panose="020B0604020202020204" pitchFamily="34" charset="0"/>
              <a:buChar char="→"/>
            </a:pPr>
            <a:r>
              <a:rPr lang="en-US" sz="1800" b="1" dirty="0"/>
              <a:t> Add Details</a:t>
            </a:r>
          </a:p>
          <a:p>
            <a:pPr>
              <a:buFont typeface="Arial" panose="020B0604020202020204" pitchFamily="34" charset="0"/>
              <a:buChar char="→"/>
            </a:pPr>
            <a:r>
              <a:rPr lang="en-US" sz="1800" b="1" dirty="0"/>
              <a:t> Click “Next” and “Finish”</a:t>
            </a:r>
            <a:endParaRPr lang="en-US" sz="1400" b="1" dirty="0"/>
          </a:p>
        </p:txBody>
      </p:sp>
      <p:pic>
        <p:nvPicPr>
          <p:cNvPr id="10" name="Content Placeholder 9">
            <a:extLst>
              <a:ext uri="{FF2B5EF4-FFF2-40B4-BE49-F238E27FC236}">
                <a16:creationId xmlns:a16="http://schemas.microsoft.com/office/drawing/2014/main" id="{D5B14146-D0CF-AE7C-D6AA-15BAE41AF2F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5540189" y="1727357"/>
            <a:ext cx="5696603" cy="3403285"/>
          </a:xfrm>
        </p:spPr>
      </p:pic>
    </p:spTree>
    <p:extLst>
      <p:ext uri="{BB962C8B-B14F-4D97-AF65-F5344CB8AC3E}">
        <p14:creationId xmlns:p14="http://schemas.microsoft.com/office/powerpoint/2010/main" val="2192124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E38BB45-2301-9826-4829-ED988583EA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334327" y="319364"/>
            <a:ext cx="4799838" cy="4897948"/>
          </a:xfrm>
          <a:prstGeom prst="rect">
            <a:avLst/>
          </a:prstGeom>
          <a:noFill/>
        </p:spPr>
      </p:pic>
      <p:sp>
        <p:nvSpPr>
          <p:cNvPr id="3" name="Text Placeholder 2">
            <a:extLst>
              <a:ext uri="{FF2B5EF4-FFF2-40B4-BE49-F238E27FC236}">
                <a16:creationId xmlns:a16="http://schemas.microsoft.com/office/drawing/2014/main" id="{54F99264-405D-62D1-2BF4-980A247340A9}"/>
              </a:ext>
            </a:extLst>
          </p:cNvPr>
          <p:cNvSpPr>
            <a:spLocks noGrp="1"/>
          </p:cNvSpPr>
          <p:nvPr>
            <p:ph type="body" sz="half" idx="2"/>
          </p:nvPr>
        </p:nvSpPr>
        <p:spPr>
          <a:xfrm rot="10800000" flipV="1">
            <a:off x="623072" y="1945377"/>
            <a:ext cx="5234602" cy="2648137"/>
          </a:xfrm>
        </p:spPr>
        <p:txBody>
          <a:bodyPr wrap="square" anchor="t">
            <a:noAutofit/>
          </a:bodyPr>
          <a:lstStyle/>
          <a:p>
            <a:endParaRPr lang="en-US" sz="2800" dirty="0"/>
          </a:p>
          <a:p>
            <a:pPr algn="ctr"/>
            <a:r>
              <a:rPr lang="en-US" sz="2400" dirty="0"/>
              <a:t>This is now listed as a resource on the Organization Record</a:t>
            </a:r>
          </a:p>
        </p:txBody>
      </p:sp>
    </p:spTree>
    <p:extLst>
      <p:ext uri="{BB962C8B-B14F-4D97-AF65-F5344CB8AC3E}">
        <p14:creationId xmlns:p14="http://schemas.microsoft.com/office/powerpoint/2010/main" val="2081541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0ECEA-344B-54EF-E37D-518B53271825}"/>
              </a:ext>
            </a:extLst>
          </p:cNvPr>
          <p:cNvSpPr>
            <a:spLocks noGrp="1"/>
          </p:cNvSpPr>
          <p:nvPr>
            <p:ph type="title"/>
          </p:nvPr>
        </p:nvSpPr>
        <p:spPr>
          <a:xfrm>
            <a:off x="838200" y="500062"/>
            <a:ext cx="10515600" cy="876917"/>
          </a:xfrm>
        </p:spPr>
        <p:txBody>
          <a:bodyPr wrap="square" anchor="ctr">
            <a:normAutofit/>
          </a:bodyPr>
          <a:lstStyle/>
          <a:p>
            <a:r>
              <a:rPr lang="en-US" sz="4000" b="1" dirty="0"/>
              <a:t>From an MCF Event</a:t>
            </a:r>
            <a:endParaRPr lang="en-US" sz="7200" b="0" dirty="0">
              <a:solidFill>
                <a:srgbClr val="FF0000"/>
              </a:solidFill>
            </a:endParaRPr>
          </a:p>
        </p:txBody>
      </p:sp>
      <p:sp>
        <p:nvSpPr>
          <p:cNvPr id="3" name="Content Placeholder 2">
            <a:extLst>
              <a:ext uri="{FF2B5EF4-FFF2-40B4-BE49-F238E27FC236}">
                <a16:creationId xmlns:a16="http://schemas.microsoft.com/office/drawing/2014/main" id="{BADE00E8-DA8E-E36D-88C1-91D68D85B74F}"/>
              </a:ext>
            </a:extLst>
          </p:cNvPr>
          <p:cNvSpPr>
            <a:spLocks noGrp="1"/>
          </p:cNvSpPr>
          <p:nvPr>
            <p:ph sz="half" idx="1"/>
          </p:nvPr>
        </p:nvSpPr>
        <p:spPr>
          <a:xfrm>
            <a:off x="838200" y="1645920"/>
            <a:ext cx="4282440" cy="3599179"/>
          </a:xfrm>
        </p:spPr>
        <p:txBody>
          <a:bodyPr wrap="square" anchor="t">
            <a:normAutofit/>
          </a:bodyPr>
          <a:lstStyle/>
          <a:p>
            <a:pPr>
              <a:buFont typeface="Arial" panose="020B0604020202020204" pitchFamily="34" charset="0"/>
              <a:buChar char="→"/>
            </a:pPr>
            <a:r>
              <a:rPr lang="en-US" sz="1800" b="1" dirty="0"/>
              <a:t> Use the New Standard Resource  component on the right side of the page</a:t>
            </a:r>
          </a:p>
          <a:p>
            <a:pPr>
              <a:buFont typeface="Arial" panose="020B0604020202020204" pitchFamily="34" charset="0"/>
              <a:buChar char="→"/>
            </a:pPr>
            <a:r>
              <a:rPr lang="en-US" sz="1800" b="1" dirty="0"/>
              <a:t> Under “Category”, select “Good Samaritan Materials”</a:t>
            </a:r>
          </a:p>
          <a:p>
            <a:pPr>
              <a:buFont typeface="Arial" panose="020B0604020202020204" pitchFamily="34" charset="0"/>
              <a:buChar char="→"/>
            </a:pPr>
            <a:r>
              <a:rPr lang="en-US" sz="1800" b="1" dirty="0"/>
              <a:t> Then, a field for “Host Type” will appear</a:t>
            </a:r>
          </a:p>
          <a:p>
            <a:pPr>
              <a:buFont typeface="Arial" panose="020B0604020202020204" pitchFamily="34" charset="0"/>
              <a:buChar char="→"/>
            </a:pPr>
            <a:r>
              <a:rPr lang="en-US" sz="1800" b="1" dirty="0"/>
              <a:t> Indicate Host Type</a:t>
            </a:r>
          </a:p>
          <a:p>
            <a:pPr>
              <a:buFont typeface="Arial" panose="020B0604020202020204" pitchFamily="34" charset="0"/>
              <a:buChar char="→"/>
            </a:pPr>
            <a:r>
              <a:rPr lang="en-US" sz="1800" b="1" dirty="0"/>
              <a:t> Indicate # of Resources</a:t>
            </a:r>
          </a:p>
          <a:p>
            <a:pPr>
              <a:buFont typeface="Arial" panose="020B0604020202020204" pitchFamily="34" charset="0"/>
              <a:buChar char="→"/>
            </a:pPr>
            <a:r>
              <a:rPr lang="en-US" sz="1800" b="1" dirty="0"/>
              <a:t> Add Details</a:t>
            </a:r>
          </a:p>
          <a:p>
            <a:pPr>
              <a:buFont typeface="Arial" panose="020B0604020202020204" pitchFamily="34" charset="0"/>
              <a:buChar char="→"/>
            </a:pPr>
            <a:r>
              <a:rPr lang="en-US" sz="1800" b="1" dirty="0"/>
              <a:t> Click “Next”</a:t>
            </a:r>
            <a:endParaRPr lang="en-US" sz="1400" b="1" dirty="0"/>
          </a:p>
        </p:txBody>
      </p:sp>
      <p:pic>
        <p:nvPicPr>
          <p:cNvPr id="10" name="Content Placeholder 9">
            <a:extLst>
              <a:ext uri="{FF2B5EF4-FFF2-40B4-BE49-F238E27FC236}">
                <a16:creationId xmlns:a16="http://schemas.microsoft.com/office/drawing/2014/main" id="{D5B14146-D0CF-AE7C-D6AA-15BAE41AF2F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5572462" y="1727357"/>
            <a:ext cx="5696603" cy="3403285"/>
          </a:xfrm>
        </p:spPr>
      </p:pic>
    </p:spTree>
    <p:extLst>
      <p:ext uri="{BB962C8B-B14F-4D97-AF65-F5344CB8AC3E}">
        <p14:creationId xmlns:p14="http://schemas.microsoft.com/office/powerpoint/2010/main" val="368217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A5D0C-0C43-8EAE-20AA-9A291BED0C88}"/>
              </a:ext>
            </a:extLst>
          </p:cNvPr>
          <p:cNvSpPr>
            <a:spLocks noGrp="1"/>
          </p:cNvSpPr>
          <p:nvPr>
            <p:ph type="title"/>
          </p:nvPr>
        </p:nvSpPr>
        <p:spPr>
          <a:xfrm>
            <a:off x="838200" y="210312"/>
            <a:ext cx="10515600" cy="4824267"/>
          </a:xfrm>
        </p:spPr>
        <p:txBody>
          <a:bodyPr/>
          <a:lstStyle/>
          <a:p>
            <a:pPr algn="ctr"/>
            <a:r>
              <a:rPr lang="en-US" sz="5400" dirty="0"/>
              <a:t>Good Samaritan Presentations</a:t>
            </a:r>
            <a:br>
              <a:rPr lang="en-US" sz="5400" dirty="0"/>
            </a:br>
            <a:r>
              <a:rPr lang="en-US" sz="2400" b="0" i="1" dirty="0">
                <a:solidFill>
                  <a:srgbClr val="71A846"/>
                </a:solidFill>
              </a:rPr>
              <a:t>Formerly “Tier 2”</a:t>
            </a:r>
            <a:endParaRPr lang="en-US" dirty="0">
              <a:solidFill>
                <a:srgbClr val="71A846"/>
              </a:solidFill>
            </a:endParaRPr>
          </a:p>
        </p:txBody>
      </p:sp>
    </p:spTree>
    <p:extLst>
      <p:ext uri="{BB962C8B-B14F-4D97-AF65-F5344CB8AC3E}">
        <p14:creationId xmlns:p14="http://schemas.microsoft.com/office/powerpoint/2010/main" val="85312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90323-886D-61BF-2C4B-AB3F2FD4D905}"/>
              </a:ext>
            </a:extLst>
          </p:cNvPr>
          <p:cNvSpPr>
            <a:spLocks noGrp="1"/>
          </p:cNvSpPr>
          <p:nvPr>
            <p:ph type="ctrTitle"/>
          </p:nvPr>
        </p:nvSpPr>
        <p:spPr>
          <a:xfrm>
            <a:off x="861411" y="776839"/>
            <a:ext cx="10469177" cy="921332"/>
          </a:xfrm>
        </p:spPr>
        <p:txBody>
          <a:bodyPr/>
          <a:lstStyle/>
          <a:p>
            <a:r>
              <a:rPr lang="en-US" dirty="0"/>
              <a:t>Changes to be aware of:</a:t>
            </a:r>
          </a:p>
        </p:txBody>
      </p:sp>
      <p:sp>
        <p:nvSpPr>
          <p:cNvPr id="3" name="Subtitle 2">
            <a:extLst>
              <a:ext uri="{FF2B5EF4-FFF2-40B4-BE49-F238E27FC236}">
                <a16:creationId xmlns:a16="http://schemas.microsoft.com/office/drawing/2014/main" id="{4917A206-4BB1-CB7E-A4EB-0566647C39B8}"/>
              </a:ext>
            </a:extLst>
          </p:cNvPr>
          <p:cNvSpPr>
            <a:spLocks noGrp="1"/>
          </p:cNvSpPr>
          <p:nvPr>
            <p:ph type="subTitle" idx="1"/>
          </p:nvPr>
        </p:nvSpPr>
        <p:spPr>
          <a:xfrm>
            <a:off x="1524000" y="2242457"/>
            <a:ext cx="9144000" cy="2004423"/>
          </a:xfrm>
        </p:spPr>
        <p:txBody>
          <a:bodyPr/>
          <a:lstStyle/>
          <a:p>
            <a:pPr marL="457200" indent="-457200" algn="l">
              <a:buFont typeface="Arial" panose="020B0604020202020204" pitchFamily="34" charset="0"/>
              <a:buChar char="•"/>
            </a:pPr>
            <a:r>
              <a:rPr lang="en-US" dirty="0"/>
              <a:t>Number of attendees</a:t>
            </a:r>
          </a:p>
          <a:p>
            <a:pPr marL="457200" indent="-457200" algn="l">
              <a:buFont typeface="Arial" panose="020B0604020202020204" pitchFamily="34" charset="0"/>
              <a:buChar char="•"/>
            </a:pPr>
            <a:r>
              <a:rPr lang="en-US" dirty="0"/>
              <a:t>Audience type</a:t>
            </a:r>
          </a:p>
          <a:p>
            <a:pPr marL="457200" indent="-457200" algn="l">
              <a:buFont typeface="Arial" panose="020B0604020202020204" pitchFamily="34" charset="0"/>
              <a:buChar char="•"/>
            </a:pPr>
            <a:r>
              <a:rPr lang="en-US" dirty="0"/>
              <a:t>Feedback from attendees (coming soon)</a:t>
            </a:r>
          </a:p>
        </p:txBody>
      </p:sp>
    </p:spTree>
    <p:extLst>
      <p:ext uri="{BB962C8B-B14F-4D97-AF65-F5344CB8AC3E}">
        <p14:creationId xmlns:p14="http://schemas.microsoft.com/office/powerpoint/2010/main" val="4003554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aff Presentation" id="{F396D144-C619-4122-843F-D6D13DC2095F}" vid="{AF47CB39-EA31-4630-9539-DD75C1C41D5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2015 MCF PowerPoint Template</Template>
  <TotalTime>1508</TotalTime>
  <Words>424</Words>
  <Application>Microsoft Office PowerPoint</Application>
  <PresentationFormat>Widescreen</PresentationFormat>
  <Paragraphs>69</Paragraphs>
  <Slides>14</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Good Samaritan</vt:lpstr>
      <vt:lpstr>Adding Resources Formerly “Materials Distribution” or “Tier 1”</vt:lpstr>
      <vt:lpstr>From an Engagement</vt:lpstr>
      <vt:lpstr>PowerPoint Presentation</vt:lpstr>
      <vt:lpstr>From an Organization Record</vt:lpstr>
      <vt:lpstr>PowerPoint Presentation</vt:lpstr>
      <vt:lpstr>From an MCF Event</vt:lpstr>
      <vt:lpstr>Good Samaritan Presentations Formerly “Tier 2”</vt:lpstr>
      <vt:lpstr>Changes to be aware of:</vt:lpstr>
      <vt:lpstr>From an Engagement</vt:lpstr>
      <vt:lpstr>PowerPoint Presentation</vt:lpstr>
      <vt:lpstr>From an Organization Record</vt:lpstr>
      <vt:lpstr>From an MCF Event (Support groups, workshops, family fun events)</vt:lpstr>
      <vt:lpstr>Good Samaritan-Specific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Hess</dc:creator>
  <cp:lastModifiedBy>Haley Rizkallah</cp:lastModifiedBy>
  <cp:revision>37</cp:revision>
  <dcterms:created xsi:type="dcterms:W3CDTF">2015-10-15T17:50:35Z</dcterms:created>
  <dcterms:modified xsi:type="dcterms:W3CDTF">2024-10-17T14:23:39Z</dcterms:modified>
</cp:coreProperties>
</file>